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0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Raleway" charset="1" panose="00000000000000000000"/>
      <p:regular r:id="rId12"/>
    </p:embeddedFont>
    <p:embeddedFont>
      <p:font typeface="Raleway Bold" charset="1" panose="00000000000000000000"/>
      <p:regular r:id="rId13"/>
    </p:embeddedFont>
    <p:embeddedFont>
      <p:font typeface="Raleway Italics" charset="1" panose="00000000000000000000"/>
      <p:regular r:id="rId14"/>
    </p:embeddedFont>
    <p:embeddedFont>
      <p:font typeface="Raleway Bold Italics" charset="1" panose="00000000000000000000"/>
      <p:regular r:id="rId15"/>
    </p:embeddedFont>
    <p:embeddedFont>
      <p:font typeface="Raleway Thin" charset="1" panose="00000000000000000000"/>
      <p:regular r:id="rId16"/>
    </p:embeddedFont>
    <p:embeddedFont>
      <p:font typeface="Raleway Thin Italics" charset="1" panose="00000000000000000000"/>
      <p:regular r:id="rId17"/>
    </p:embeddedFont>
    <p:embeddedFont>
      <p:font typeface="Raleway Extra-Light" charset="1" panose="00000000000000000000"/>
      <p:regular r:id="rId18"/>
    </p:embeddedFont>
    <p:embeddedFont>
      <p:font typeface="Raleway Extra-Light Italics" charset="1" panose="00000000000000000000"/>
      <p:regular r:id="rId19"/>
    </p:embeddedFont>
    <p:embeddedFont>
      <p:font typeface="Raleway Light" charset="1" panose="00000000000000000000"/>
      <p:regular r:id="rId20"/>
    </p:embeddedFont>
    <p:embeddedFont>
      <p:font typeface="Raleway Light Italics" charset="1" panose="00000000000000000000"/>
      <p:regular r:id="rId21"/>
    </p:embeddedFont>
    <p:embeddedFont>
      <p:font typeface="Raleway Medium" charset="1" panose="00000000000000000000"/>
      <p:regular r:id="rId22"/>
    </p:embeddedFont>
    <p:embeddedFont>
      <p:font typeface="Raleway Medium Italics" charset="1" panose="00000000000000000000"/>
      <p:regular r:id="rId23"/>
    </p:embeddedFont>
    <p:embeddedFont>
      <p:font typeface="Raleway Semi-Bold" charset="1" panose="00000000000000000000"/>
      <p:regular r:id="rId24"/>
    </p:embeddedFont>
    <p:embeddedFont>
      <p:font typeface="Raleway Semi-Bold Italics" charset="1" panose="00000000000000000000"/>
      <p:regular r:id="rId25"/>
    </p:embeddedFont>
    <p:embeddedFont>
      <p:font typeface="Raleway Ultra-Bold" charset="1" panose="00000000000000000000"/>
      <p:regular r:id="rId26"/>
    </p:embeddedFont>
    <p:embeddedFont>
      <p:font typeface="Raleway Ultra-Bold Italics" charset="1" panose="00000000000000000000"/>
      <p:regular r:id="rId27"/>
    </p:embeddedFont>
    <p:embeddedFont>
      <p:font typeface="Raleway Heavy" charset="1" panose="00000000000000000000"/>
      <p:regular r:id="rId28"/>
    </p:embeddedFont>
    <p:embeddedFont>
      <p:font typeface="Raleway Heavy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50" Target="slides/slide21.xml" Type="http://schemas.openxmlformats.org/officeDocument/2006/relationships/slide"/><Relationship Id="rId51" Target="slides/slide22.xml" Type="http://schemas.openxmlformats.org/officeDocument/2006/relationships/slide"/><Relationship Id="rId52" Target="slides/slide23.xml" Type="http://schemas.openxmlformats.org/officeDocument/2006/relationships/slide"/><Relationship Id="rId53" Target="slides/slide24.xml" Type="http://schemas.openxmlformats.org/officeDocument/2006/relationships/slide"/><Relationship Id="rId54" Target="slides/slide2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gif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88348" y="4343400"/>
            <a:ext cx="5746778" cy="6258867"/>
          </a:xfrm>
          <a:custGeom>
            <a:avLst/>
            <a:gdLst/>
            <a:ahLst/>
            <a:cxnLst/>
            <a:rect r="r" b="b" t="t" l="l"/>
            <a:pathLst>
              <a:path h="6258867" w="5746778">
                <a:moveTo>
                  <a:pt x="0" y="0"/>
                </a:moveTo>
                <a:lnTo>
                  <a:pt x="5746778" y="0"/>
                </a:lnTo>
                <a:lnTo>
                  <a:pt x="5746778" y="6258867"/>
                </a:lnTo>
                <a:lnTo>
                  <a:pt x="0" y="6258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9200" y="4092064"/>
            <a:ext cx="14554594" cy="148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10746"/>
              </a:lnSpc>
            </a:pPr>
            <a:r>
              <a:rPr lang="en-US" sz="11940" spc="-549">
                <a:solidFill>
                  <a:srgbClr val="00694C"/>
                </a:solidFill>
                <a:latin typeface="Raleway"/>
              </a:rPr>
              <a:t>Job Stability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9200" y="7634759"/>
            <a:ext cx="9179504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</a:rPr>
              <a:t>ST1510 Programming for Data Analytics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9200" y="1104900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Presented By: Rejey Ezekiel (2348935)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1126" y="2407340"/>
            <a:ext cx="8833375" cy="2031890"/>
          </a:xfrm>
          <a:custGeom>
            <a:avLst/>
            <a:gdLst/>
            <a:ahLst/>
            <a:cxnLst/>
            <a:rect r="r" b="b" t="t" l="l"/>
            <a:pathLst>
              <a:path h="2031890" w="8833375">
                <a:moveTo>
                  <a:pt x="0" y="0"/>
                </a:moveTo>
                <a:lnTo>
                  <a:pt x="8833375" y="0"/>
                </a:lnTo>
                <a:lnTo>
                  <a:pt x="8833375" y="2031890"/>
                </a:lnTo>
                <a:lnTo>
                  <a:pt x="0" y="2031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56968" y="592455"/>
            <a:ext cx="7574065" cy="111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8010"/>
              </a:lnSpc>
            </a:pPr>
            <a:r>
              <a:rPr lang="en-US" sz="8900" spc="-409">
                <a:solidFill>
                  <a:srgbClr val="00694C"/>
                </a:solidFill>
                <a:latin typeface="Raleway Medium"/>
              </a:rPr>
              <a:t>Data Wrangling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74187" y="5276850"/>
            <a:ext cx="14339626" cy="421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z="4832" spc="-222">
                <a:solidFill>
                  <a:srgbClr val="00694C"/>
                </a:solidFill>
                <a:latin typeface="Raleway"/>
              </a:rPr>
              <a:t>01. Before Performing any data Wrangling it is important to know what the dataset and some key information.</a:t>
            </a:r>
          </a:p>
          <a:p>
            <a:pPr algn="ctr">
              <a:lnSpc>
                <a:spcPts val="4349"/>
              </a:lnSpc>
            </a:pPr>
          </a:p>
          <a:p>
            <a:pPr algn="ctr" marL="0" indent="0" lvl="1">
              <a:lnSpc>
                <a:spcPts val="5170"/>
              </a:lnSpc>
            </a:pPr>
            <a:r>
              <a:rPr lang="en-US" sz="4832" spc="-222">
                <a:solidFill>
                  <a:srgbClr val="00694C"/>
                </a:solidFill>
                <a:latin typeface="Raleway"/>
              </a:rPr>
              <a:t>02. I have create a Function here in python to do so, This function returns key information of  dataframes and prints out details like the columns, null Values and whether its numeric or not.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631" y="7605484"/>
            <a:ext cx="3374906" cy="2681516"/>
          </a:xfrm>
          <a:custGeom>
            <a:avLst/>
            <a:gdLst/>
            <a:ahLst/>
            <a:cxnLst/>
            <a:rect r="r" b="b" t="t" l="l"/>
            <a:pathLst>
              <a:path h="2681516" w="3374906">
                <a:moveTo>
                  <a:pt x="0" y="0"/>
                </a:moveTo>
                <a:lnTo>
                  <a:pt x="3374907" y="0"/>
                </a:lnTo>
                <a:lnTo>
                  <a:pt x="3374907" y="2681516"/>
                </a:lnTo>
                <a:lnTo>
                  <a:pt x="0" y="2681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08306" y="405090"/>
            <a:ext cx="2515628" cy="2537834"/>
          </a:xfrm>
          <a:custGeom>
            <a:avLst/>
            <a:gdLst/>
            <a:ahLst/>
            <a:cxnLst/>
            <a:rect r="r" b="b" t="t" l="l"/>
            <a:pathLst>
              <a:path h="2537834" w="2515628">
                <a:moveTo>
                  <a:pt x="0" y="0"/>
                </a:moveTo>
                <a:lnTo>
                  <a:pt x="2515627" y="0"/>
                </a:lnTo>
                <a:lnTo>
                  <a:pt x="2515627" y="2537834"/>
                </a:lnTo>
                <a:lnTo>
                  <a:pt x="0" y="2537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49503" y="3232833"/>
            <a:ext cx="6048494" cy="5899316"/>
          </a:xfrm>
          <a:custGeom>
            <a:avLst/>
            <a:gdLst/>
            <a:ahLst/>
            <a:cxnLst/>
            <a:rect r="r" b="b" t="t" l="l"/>
            <a:pathLst>
              <a:path h="5899316" w="6048494">
                <a:moveTo>
                  <a:pt x="0" y="0"/>
                </a:moveTo>
                <a:lnTo>
                  <a:pt x="6048495" y="0"/>
                </a:lnTo>
                <a:lnTo>
                  <a:pt x="6048495" y="5899316"/>
                </a:lnTo>
                <a:lnTo>
                  <a:pt x="0" y="5899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82505" y="3066749"/>
            <a:ext cx="6983615" cy="6355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4305" spc="-198">
                <a:solidFill>
                  <a:srgbClr val="00694C"/>
                </a:solidFill>
                <a:latin typeface="Raleway"/>
              </a:rPr>
              <a:t>Its Always important to also understand the datasets information as not all data can and will be a integer or float.</a:t>
            </a:r>
          </a:p>
          <a:p>
            <a:pPr algn="ctr">
              <a:lnSpc>
                <a:spcPts val="3875"/>
              </a:lnSpc>
            </a:pPr>
          </a:p>
          <a:p>
            <a:pPr algn="ctr">
              <a:lnSpc>
                <a:spcPts val="3875"/>
              </a:lnSpc>
            </a:pPr>
            <a:r>
              <a:rPr lang="en-US" sz="4305" spc="-198">
                <a:solidFill>
                  <a:srgbClr val="00694C"/>
                </a:solidFill>
                <a:latin typeface="Raleway"/>
              </a:rPr>
              <a:t>Therefore using .info in pandas allows us a quick way to view the datatypes used in the dataset.</a:t>
            </a:r>
          </a:p>
          <a:p>
            <a:pPr algn="ctr">
              <a:lnSpc>
                <a:spcPts val="3875"/>
              </a:lnSpc>
            </a:pPr>
            <a:r>
              <a:rPr lang="en-US" sz="4305" spc="-198">
                <a:solidFill>
                  <a:srgbClr val="00694C"/>
                </a:solidFill>
                <a:latin typeface="Raleway"/>
              </a:rPr>
              <a:t>with this i was able to view that many of my dataset even though haaving floats at face value was stored as objects.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92899" y="700365"/>
            <a:ext cx="6991247" cy="256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56"/>
              </a:lnSpc>
            </a:pPr>
            <a:r>
              <a:rPr lang="en-US" sz="10729" spc="-493">
                <a:solidFill>
                  <a:srgbClr val="00694C"/>
                </a:solidFill>
                <a:latin typeface="Raleway Bold"/>
              </a:rPr>
              <a:t>Dataset Information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B4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90507" y="8220003"/>
            <a:ext cx="1743794" cy="2066997"/>
          </a:xfrm>
          <a:custGeom>
            <a:avLst/>
            <a:gdLst/>
            <a:ahLst/>
            <a:cxnLst/>
            <a:rect r="r" b="b" t="t" l="l"/>
            <a:pathLst>
              <a:path h="2066997" w="1743794">
                <a:moveTo>
                  <a:pt x="0" y="0"/>
                </a:moveTo>
                <a:lnTo>
                  <a:pt x="1743794" y="0"/>
                </a:lnTo>
                <a:lnTo>
                  <a:pt x="1743794" y="2066997"/>
                </a:lnTo>
                <a:lnTo>
                  <a:pt x="0" y="2066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07748" y="428291"/>
            <a:ext cx="2423075" cy="2726386"/>
          </a:xfrm>
          <a:custGeom>
            <a:avLst/>
            <a:gdLst/>
            <a:ahLst/>
            <a:cxnLst/>
            <a:rect r="r" b="b" t="t" l="l"/>
            <a:pathLst>
              <a:path h="2726386" w="2423075">
                <a:moveTo>
                  <a:pt x="0" y="0"/>
                </a:moveTo>
                <a:lnTo>
                  <a:pt x="2423075" y="0"/>
                </a:lnTo>
                <a:lnTo>
                  <a:pt x="2423075" y="2726386"/>
                </a:lnTo>
                <a:lnTo>
                  <a:pt x="0" y="2726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42741" y="2915112"/>
            <a:ext cx="7014402" cy="6594797"/>
          </a:xfrm>
          <a:custGeom>
            <a:avLst/>
            <a:gdLst/>
            <a:ahLst/>
            <a:cxnLst/>
            <a:rect r="r" b="b" t="t" l="l"/>
            <a:pathLst>
              <a:path h="6594797" w="7014402">
                <a:moveTo>
                  <a:pt x="0" y="0"/>
                </a:moveTo>
                <a:lnTo>
                  <a:pt x="7014402" y="0"/>
                </a:lnTo>
                <a:lnTo>
                  <a:pt x="7014402" y="6594797"/>
                </a:lnTo>
                <a:lnTo>
                  <a:pt x="0" y="6594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75407" y="1272543"/>
            <a:ext cx="16040100" cy="133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66"/>
              </a:lnSpc>
            </a:pPr>
            <a:r>
              <a:rPr lang="en-US" sz="10740" spc="-494">
                <a:solidFill>
                  <a:srgbClr val="FBF6F1"/>
                </a:solidFill>
                <a:latin typeface="Raleway Medium"/>
              </a:rPr>
              <a:t>Cleaning the dataset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35928" y="2618264"/>
            <a:ext cx="7059728" cy="7188492"/>
            <a:chOff x="0" y="0"/>
            <a:chExt cx="1394172" cy="14196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4172" cy="1419601"/>
            </a:xfrm>
            <a:custGeom>
              <a:avLst/>
              <a:gdLst/>
              <a:ahLst/>
              <a:cxnLst/>
              <a:rect r="r" b="b" t="t" l="l"/>
              <a:pathLst>
                <a:path h="1419601" w="1394172">
                  <a:moveTo>
                    <a:pt x="8773" y="0"/>
                  </a:moveTo>
                  <a:lnTo>
                    <a:pt x="1385399" y="0"/>
                  </a:lnTo>
                  <a:cubicBezTo>
                    <a:pt x="1387726" y="0"/>
                    <a:pt x="1389957" y="924"/>
                    <a:pt x="1391603" y="2570"/>
                  </a:cubicBezTo>
                  <a:cubicBezTo>
                    <a:pt x="1393248" y="4215"/>
                    <a:pt x="1394172" y="6446"/>
                    <a:pt x="1394172" y="8773"/>
                  </a:cubicBezTo>
                  <a:lnTo>
                    <a:pt x="1394172" y="1410828"/>
                  </a:lnTo>
                  <a:cubicBezTo>
                    <a:pt x="1394172" y="1413155"/>
                    <a:pt x="1393248" y="1415386"/>
                    <a:pt x="1391603" y="1417031"/>
                  </a:cubicBezTo>
                  <a:cubicBezTo>
                    <a:pt x="1389957" y="1418677"/>
                    <a:pt x="1387726" y="1419601"/>
                    <a:pt x="1385399" y="1419601"/>
                  </a:cubicBezTo>
                  <a:lnTo>
                    <a:pt x="8773" y="1419601"/>
                  </a:lnTo>
                  <a:cubicBezTo>
                    <a:pt x="6446" y="1419601"/>
                    <a:pt x="4215" y="1418677"/>
                    <a:pt x="2570" y="1417031"/>
                  </a:cubicBezTo>
                  <a:cubicBezTo>
                    <a:pt x="924" y="1415386"/>
                    <a:pt x="0" y="1413155"/>
                    <a:pt x="0" y="1410828"/>
                  </a:cubicBezTo>
                  <a:lnTo>
                    <a:pt x="0" y="8773"/>
                  </a:lnTo>
                  <a:cubicBezTo>
                    <a:pt x="0" y="6446"/>
                    <a:pt x="924" y="4215"/>
                    <a:pt x="2570" y="2570"/>
                  </a:cubicBezTo>
                  <a:cubicBezTo>
                    <a:pt x="4215" y="924"/>
                    <a:pt x="6446" y="0"/>
                    <a:pt x="8773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94172" cy="1457701"/>
            </a:xfrm>
            <a:prstGeom prst="rect">
              <a:avLst/>
            </a:prstGeom>
          </p:spPr>
          <p:txBody>
            <a:bodyPr anchor="ctr" rtlCol="false" tIns="57352" lIns="57352" bIns="57352" rIns="57352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35928" y="2542064"/>
            <a:ext cx="7189275" cy="6920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9"/>
              </a:lnSpc>
              <a:spcBef>
                <a:spcPct val="0"/>
              </a:spcBef>
            </a:pPr>
            <a:r>
              <a:rPr lang="en-US" sz="3571">
                <a:solidFill>
                  <a:srgbClr val="00694C"/>
                </a:solidFill>
                <a:latin typeface="Raleway Bold"/>
              </a:rPr>
              <a:t>Starting with my first dataset about employment in singapore, i had to do some intense cleaning as the way the data was potrayed in a dataframw was bad as it was from a excel notebook, so i created a function to deal with it. where i skipped certain points and renamed the bigger dataset into sub dataset with each Male,Female and total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B4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61990" y="6358439"/>
            <a:ext cx="10477232" cy="3695545"/>
            <a:chOff x="0" y="0"/>
            <a:chExt cx="2335948" cy="82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5948" cy="823939"/>
            </a:xfrm>
            <a:custGeom>
              <a:avLst/>
              <a:gdLst/>
              <a:ahLst/>
              <a:cxnLst/>
              <a:rect r="r" b="b" t="t" l="l"/>
              <a:pathLst>
                <a:path h="823939" w="2335948">
                  <a:moveTo>
                    <a:pt x="5911" y="0"/>
                  </a:moveTo>
                  <a:lnTo>
                    <a:pt x="2330037" y="0"/>
                  </a:lnTo>
                  <a:cubicBezTo>
                    <a:pt x="2331605" y="0"/>
                    <a:pt x="2333108" y="623"/>
                    <a:pt x="2334217" y="1731"/>
                  </a:cubicBezTo>
                  <a:cubicBezTo>
                    <a:pt x="2335325" y="2840"/>
                    <a:pt x="2335948" y="4344"/>
                    <a:pt x="2335948" y="5911"/>
                  </a:cubicBezTo>
                  <a:lnTo>
                    <a:pt x="2335948" y="818028"/>
                  </a:lnTo>
                  <a:cubicBezTo>
                    <a:pt x="2335948" y="819596"/>
                    <a:pt x="2335325" y="821099"/>
                    <a:pt x="2334217" y="822208"/>
                  </a:cubicBezTo>
                  <a:cubicBezTo>
                    <a:pt x="2333108" y="823316"/>
                    <a:pt x="2331605" y="823939"/>
                    <a:pt x="2330037" y="823939"/>
                  </a:cubicBezTo>
                  <a:lnTo>
                    <a:pt x="5911" y="823939"/>
                  </a:lnTo>
                  <a:cubicBezTo>
                    <a:pt x="4344" y="823939"/>
                    <a:pt x="2840" y="823316"/>
                    <a:pt x="1731" y="822208"/>
                  </a:cubicBezTo>
                  <a:cubicBezTo>
                    <a:pt x="623" y="821099"/>
                    <a:pt x="0" y="819596"/>
                    <a:pt x="0" y="818028"/>
                  </a:cubicBezTo>
                  <a:lnTo>
                    <a:pt x="0" y="5911"/>
                  </a:lnTo>
                  <a:cubicBezTo>
                    <a:pt x="0" y="4344"/>
                    <a:pt x="623" y="2840"/>
                    <a:pt x="1731" y="1731"/>
                  </a:cubicBezTo>
                  <a:cubicBezTo>
                    <a:pt x="2840" y="623"/>
                    <a:pt x="4344" y="0"/>
                    <a:pt x="5911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35948" cy="862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10692" y="1230692"/>
            <a:ext cx="2177308" cy="2189249"/>
          </a:xfrm>
          <a:custGeom>
            <a:avLst/>
            <a:gdLst/>
            <a:ahLst/>
            <a:cxnLst/>
            <a:rect r="r" b="b" t="t" l="l"/>
            <a:pathLst>
              <a:path h="2189249" w="2177308">
                <a:moveTo>
                  <a:pt x="0" y="0"/>
                </a:moveTo>
                <a:lnTo>
                  <a:pt x="2177308" y="0"/>
                </a:lnTo>
                <a:lnTo>
                  <a:pt x="2177308" y="2189249"/>
                </a:lnTo>
                <a:lnTo>
                  <a:pt x="0" y="218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10820" y="6172200"/>
            <a:ext cx="3513010" cy="4114800"/>
          </a:xfrm>
          <a:custGeom>
            <a:avLst/>
            <a:gdLst/>
            <a:ahLst/>
            <a:cxnLst/>
            <a:rect r="r" b="b" t="t" l="l"/>
            <a:pathLst>
              <a:path h="4114800" w="3513010">
                <a:moveTo>
                  <a:pt x="0" y="0"/>
                </a:moveTo>
                <a:lnTo>
                  <a:pt x="3513011" y="0"/>
                </a:lnTo>
                <a:lnTo>
                  <a:pt x="35130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19680" y="1606170"/>
            <a:ext cx="7248641" cy="4426451"/>
          </a:xfrm>
          <a:custGeom>
            <a:avLst/>
            <a:gdLst/>
            <a:ahLst/>
            <a:cxnLst/>
            <a:rect r="r" b="b" t="t" l="l"/>
            <a:pathLst>
              <a:path h="4426451" w="7248641">
                <a:moveTo>
                  <a:pt x="0" y="0"/>
                </a:moveTo>
                <a:lnTo>
                  <a:pt x="7248640" y="0"/>
                </a:lnTo>
                <a:lnTo>
                  <a:pt x="7248640" y="4426450"/>
                </a:lnTo>
                <a:lnTo>
                  <a:pt x="0" y="4426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80556" y="133434"/>
            <a:ext cx="16040100" cy="133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66"/>
              </a:lnSpc>
            </a:pPr>
            <a:r>
              <a:rPr lang="en-US" sz="10740" spc="-494">
                <a:solidFill>
                  <a:srgbClr val="FBF6F1"/>
                </a:solidFill>
                <a:latin typeface="Raleway Medium"/>
              </a:rPr>
              <a:t>Cleaning the dataset Pt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99375" y="6719490"/>
            <a:ext cx="10202462" cy="2897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4"/>
              </a:lnSpc>
            </a:pPr>
            <a:r>
              <a:rPr lang="en-US" sz="3310">
                <a:solidFill>
                  <a:srgbClr val="00694C"/>
                </a:solidFill>
                <a:latin typeface="Raleway Semi-Bold"/>
              </a:rPr>
              <a:t>I wrote a script here to see wether i should keep or remove a coutry based on how much missing data they have.</a:t>
            </a:r>
          </a:p>
          <a:p>
            <a:pPr algn="ctr">
              <a:lnSpc>
                <a:spcPts val="4634"/>
              </a:lnSpc>
              <a:spcBef>
                <a:spcPct val="0"/>
              </a:spcBef>
            </a:pPr>
            <a:r>
              <a:rPr lang="en-US" sz="3310">
                <a:solidFill>
                  <a:srgbClr val="00694C"/>
                </a:solidFill>
                <a:latin typeface="Raleway Semi-Bold"/>
              </a:rPr>
              <a:t>I also had to remove years 2024 to 2028 as this data set had predicted values.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97688" y="405666"/>
            <a:ext cx="1492907" cy="1492907"/>
          </a:xfrm>
          <a:custGeom>
            <a:avLst/>
            <a:gdLst/>
            <a:ahLst/>
            <a:cxnLst/>
            <a:rect r="r" b="b" t="t" l="l"/>
            <a:pathLst>
              <a:path h="1492907" w="1492907">
                <a:moveTo>
                  <a:pt x="0" y="0"/>
                </a:moveTo>
                <a:lnTo>
                  <a:pt x="1492907" y="0"/>
                </a:lnTo>
                <a:lnTo>
                  <a:pt x="1492907" y="1492907"/>
                </a:lnTo>
                <a:lnTo>
                  <a:pt x="0" y="1492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5418" y="3576660"/>
            <a:ext cx="16917164" cy="4710468"/>
          </a:xfrm>
          <a:custGeom>
            <a:avLst/>
            <a:gdLst/>
            <a:ahLst/>
            <a:cxnLst/>
            <a:rect r="r" b="b" t="t" l="l"/>
            <a:pathLst>
              <a:path h="4710468" w="16917164">
                <a:moveTo>
                  <a:pt x="0" y="0"/>
                </a:moveTo>
                <a:lnTo>
                  <a:pt x="16917164" y="0"/>
                </a:lnTo>
                <a:lnTo>
                  <a:pt x="16917164" y="4710467"/>
                </a:lnTo>
                <a:lnTo>
                  <a:pt x="0" y="4710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90595" y="362421"/>
            <a:ext cx="8088196" cy="177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03"/>
              </a:lnSpc>
            </a:pPr>
            <a:r>
              <a:rPr lang="en-US" sz="7448" spc="-342">
                <a:solidFill>
                  <a:srgbClr val="00694C"/>
                </a:solidFill>
                <a:latin typeface="Raleway Medium"/>
              </a:rPr>
              <a:t>Transposing the dataset to fit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97688" y="405666"/>
            <a:ext cx="1492907" cy="1492907"/>
          </a:xfrm>
          <a:custGeom>
            <a:avLst/>
            <a:gdLst/>
            <a:ahLst/>
            <a:cxnLst/>
            <a:rect r="r" b="b" t="t" l="l"/>
            <a:pathLst>
              <a:path h="1492907" w="1492907">
                <a:moveTo>
                  <a:pt x="0" y="0"/>
                </a:moveTo>
                <a:lnTo>
                  <a:pt x="1492907" y="0"/>
                </a:lnTo>
                <a:lnTo>
                  <a:pt x="1492907" y="1492907"/>
                </a:lnTo>
                <a:lnTo>
                  <a:pt x="0" y="1492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69657" y="6985891"/>
            <a:ext cx="15971985" cy="2952637"/>
          </a:xfrm>
          <a:custGeom>
            <a:avLst/>
            <a:gdLst/>
            <a:ahLst/>
            <a:cxnLst/>
            <a:rect r="r" b="b" t="t" l="l"/>
            <a:pathLst>
              <a:path h="2952637" w="15971985">
                <a:moveTo>
                  <a:pt x="0" y="0"/>
                </a:moveTo>
                <a:lnTo>
                  <a:pt x="15971985" y="0"/>
                </a:lnTo>
                <a:lnTo>
                  <a:pt x="15971985" y="2952637"/>
                </a:lnTo>
                <a:lnTo>
                  <a:pt x="0" y="2952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14895" y="5054755"/>
            <a:ext cx="9839596" cy="1931136"/>
          </a:xfrm>
          <a:custGeom>
            <a:avLst/>
            <a:gdLst/>
            <a:ahLst/>
            <a:cxnLst/>
            <a:rect r="r" b="b" t="t" l="l"/>
            <a:pathLst>
              <a:path h="1931136" w="9839596">
                <a:moveTo>
                  <a:pt x="0" y="0"/>
                </a:moveTo>
                <a:lnTo>
                  <a:pt x="9839596" y="0"/>
                </a:lnTo>
                <a:lnTo>
                  <a:pt x="9839596" y="1931136"/>
                </a:lnTo>
                <a:lnTo>
                  <a:pt x="0" y="19311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90595" y="362421"/>
            <a:ext cx="8088196" cy="177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03"/>
              </a:lnSpc>
            </a:pPr>
            <a:r>
              <a:rPr lang="en-US" sz="7448" spc="-342">
                <a:solidFill>
                  <a:srgbClr val="00694C"/>
                </a:solidFill>
                <a:latin typeface="Raleway Medium"/>
              </a:rPr>
              <a:t>Merging the Datasets Together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60555" y="2256143"/>
            <a:ext cx="9948276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694C"/>
                </a:solidFill>
                <a:latin typeface="Raleway Bold"/>
              </a:rPr>
              <a:t>Firstly i merged together the Employment dataset after separating them</a:t>
            </a:r>
          </a:p>
          <a:p>
            <a:pPr algn="ctr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694C"/>
                </a:solidFill>
                <a:latin typeface="Raleway Bold"/>
              </a:rPr>
              <a:t>Next i merged together the GDP Countries dataset together with the employment dataset.</a:t>
            </a:r>
          </a:p>
          <a:p>
            <a:pPr algn="ctr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694C"/>
                </a:solidFill>
                <a:latin typeface="Raleway Bold"/>
              </a:rPr>
              <a:t>This caused me alot of problems as the structure of both datasets were different and had to transpose the dataset to concat them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2521" y="2692317"/>
            <a:ext cx="15282959" cy="6441578"/>
          </a:xfrm>
          <a:custGeom>
            <a:avLst/>
            <a:gdLst/>
            <a:ahLst/>
            <a:cxnLst/>
            <a:rect r="r" b="b" t="t" l="l"/>
            <a:pathLst>
              <a:path h="6441578" w="15282959">
                <a:moveTo>
                  <a:pt x="0" y="0"/>
                </a:moveTo>
                <a:lnTo>
                  <a:pt x="15282958" y="0"/>
                </a:lnTo>
                <a:lnTo>
                  <a:pt x="15282958" y="6441578"/>
                </a:lnTo>
                <a:lnTo>
                  <a:pt x="0" y="6441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67741" y="180975"/>
            <a:ext cx="8752518" cy="191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</a:pPr>
            <a:r>
              <a:rPr lang="en-US" sz="8000" spc="-368">
                <a:solidFill>
                  <a:srgbClr val="00694C"/>
                </a:solidFill>
                <a:latin typeface="Raleway Medium"/>
              </a:rPr>
              <a:t>Data Transformation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934484" y="3604259"/>
            <a:ext cx="3987615" cy="4114800"/>
          </a:xfrm>
          <a:custGeom>
            <a:avLst/>
            <a:gdLst/>
            <a:ahLst/>
            <a:cxnLst/>
            <a:rect r="r" b="b" t="t" l="l"/>
            <a:pathLst>
              <a:path h="4114800" w="3987615">
                <a:moveTo>
                  <a:pt x="0" y="0"/>
                </a:moveTo>
                <a:lnTo>
                  <a:pt x="3987615" y="0"/>
                </a:lnTo>
                <a:lnTo>
                  <a:pt x="3987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1790329" y="4275568"/>
            <a:ext cx="1765716" cy="160680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254217" y="4551793"/>
            <a:ext cx="9779565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Graphing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9378" y="2651610"/>
            <a:ext cx="16988434" cy="6791006"/>
          </a:xfrm>
          <a:custGeom>
            <a:avLst/>
            <a:gdLst/>
            <a:ahLst/>
            <a:cxnLst/>
            <a:rect r="r" b="b" t="t" l="l"/>
            <a:pathLst>
              <a:path h="6791006" w="16988434">
                <a:moveTo>
                  <a:pt x="0" y="0"/>
                </a:moveTo>
                <a:lnTo>
                  <a:pt x="16988433" y="0"/>
                </a:lnTo>
                <a:lnTo>
                  <a:pt x="16988433" y="6791006"/>
                </a:lnTo>
                <a:lnTo>
                  <a:pt x="0" y="6791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70682" y="565817"/>
            <a:ext cx="11025824" cy="2038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656"/>
              </a:lnSpc>
            </a:pPr>
            <a:r>
              <a:rPr lang="en-US" sz="8507" spc="-391">
                <a:solidFill>
                  <a:srgbClr val="00694C"/>
                </a:solidFill>
                <a:latin typeface="Raleway Medium"/>
              </a:rPr>
              <a:t>Distribution of countries GDP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3706" y="2505584"/>
            <a:ext cx="17243856" cy="6825232"/>
          </a:xfrm>
          <a:custGeom>
            <a:avLst/>
            <a:gdLst/>
            <a:ahLst/>
            <a:cxnLst/>
            <a:rect r="r" b="b" t="t" l="l"/>
            <a:pathLst>
              <a:path h="6825232" w="17243856">
                <a:moveTo>
                  <a:pt x="0" y="0"/>
                </a:moveTo>
                <a:lnTo>
                  <a:pt x="17243856" y="0"/>
                </a:lnTo>
                <a:lnTo>
                  <a:pt x="17243856" y="6825232"/>
                </a:lnTo>
                <a:lnTo>
                  <a:pt x="0" y="6825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22893" y="113241"/>
            <a:ext cx="14785482" cy="23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Normality of Singapores GDP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46079" y="1920197"/>
            <a:ext cx="6270790" cy="6446606"/>
          </a:xfrm>
          <a:custGeom>
            <a:avLst/>
            <a:gdLst/>
            <a:ahLst/>
            <a:cxnLst/>
            <a:rect r="r" b="b" t="t" l="l"/>
            <a:pathLst>
              <a:path h="6446606" w="6270790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219200" y="2646729"/>
            <a:ext cx="7924800" cy="23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9200" y="5778576"/>
            <a:ext cx="8055602" cy="223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00694C"/>
                </a:solidFill>
                <a:latin typeface="Raleway Semi-Bold"/>
              </a:rPr>
              <a:t>To what extent does the worlds economy affect/influence Singapore's job markets?</a:t>
            </a:r>
          </a:p>
          <a:p>
            <a:pPr>
              <a:lnSpc>
                <a:spcPts val="44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B4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35763" y="1676218"/>
            <a:ext cx="10416474" cy="6934563"/>
          </a:xfrm>
          <a:custGeom>
            <a:avLst/>
            <a:gdLst/>
            <a:ahLst/>
            <a:cxnLst/>
            <a:rect r="r" b="b" t="t" l="l"/>
            <a:pathLst>
              <a:path h="6934563" w="10416474">
                <a:moveTo>
                  <a:pt x="0" y="0"/>
                </a:moveTo>
                <a:lnTo>
                  <a:pt x="10416474" y="0"/>
                </a:lnTo>
                <a:lnTo>
                  <a:pt x="10416474" y="6934564"/>
                </a:lnTo>
                <a:lnTo>
                  <a:pt x="0" y="693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41090" y="781737"/>
            <a:ext cx="11568537" cy="933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29"/>
              </a:lnSpc>
            </a:pPr>
            <a:r>
              <a:rPr lang="en-US" sz="7476" spc="-343">
                <a:solidFill>
                  <a:srgbClr val="FBF6F1"/>
                </a:solidFill>
                <a:latin typeface="Raleway Medium"/>
              </a:rPr>
              <a:t>GDP Growth of 4 Countries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8174241"/>
          </a:xfrm>
          <a:custGeom>
            <a:avLst/>
            <a:gdLst/>
            <a:ahLst/>
            <a:cxnLst/>
            <a:rect r="r" b="b" t="t" l="l"/>
            <a:pathLst>
              <a:path h="8174241" w="18288000">
                <a:moveTo>
                  <a:pt x="0" y="0"/>
                </a:moveTo>
                <a:lnTo>
                  <a:pt x="18288000" y="0"/>
                </a:lnTo>
                <a:lnTo>
                  <a:pt x="18288000" y="8174241"/>
                </a:lnTo>
                <a:lnTo>
                  <a:pt x="0" y="8174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032" y="2277383"/>
            <a:ext cx="7757913" cy="6152828"/>
          </a:xfrm>
          <a:custGeom>
            <a:avLst/>
            <a:gdLst/>
            <a:ahLst/>
            <a:cxnLst/>
            <a:rect r="r" b="b" t="t" l="l"/>
            <a:pathLst>
              <a:path h="6152828" w="7757913">
                <a:moveTo>
                  <a:pt x="0" y="0"/>
                </a:moveTo>
                <a:lnTo>
                  <a:pt x="7757913" y="0"/>
                </a:lnTo>
                <a:lnTo>
                  <a:pt x="7757913" y="6152828"/>
                </a:lnTo>
                <a:lnTo>
                  <a:pt x="0" y="6152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18392" y="529531"/>
            <a:ext cx="5150656" cy="9227938"/>
          </a:xfrm>
          <a:custGeom>
            <a:avLst/>
            <a:gdLst/>
            <a:ahLst/>
            <a:cxnLst/>
            <a:rect r="r" b="b" t="t" l="l"/>
            <a:pathLst>
              <a:path h="9227938" w="5150656">
                <a:moveTo>
                  <a:pt x="0" y="0"/>
                </a:moveTo>
                <a:lnTo>
                  <a:pt x="5150656" y="0"/>
                </a:lnTo>
                <a:lnTo>
                  <a:pt x="5150656" y="9227938"/>
                </a:lnTo>
                <a:lnTo>
                  <a:pt x="0" y="9227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212" y="2259982"/>
            <a:ext cx="7838087" cy="6117531"/>
          </a:xfrm>
          <a:custGeom>
            <a:avLst/>
            <a:gdLst/>
            <a:ahLst/>
            <a:cxnLst/>
            <a:rect r="r" b="b" t="t" l="l"/>
            <a:pathLst>
              <a:path h="6117531" w="7838087">
                <a:moveTo>
                  <a:pt x="0" y="0"/>
                </a:moveTo>
                <a:lnTo>
                  <a:pt x="7838087" y="0"/>
                </a:lnTo>
                <a:lnTo>
                  <a:pt x="7838087" y="6117531"/>
                </a:lnTo>
                <a:lnTo>
                  <a:pt x="0" y="611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15579" y="688289"/>
            <a:ext cx="7245627" cy="8653405"/>
          </a:xfrm>
          <a:custGeom>
            <a:avLst/>
            <a:gdLst/>
            <a:ahLst/>
            <a:cxnLst/>
            <a:rect r="r" b="b" t="t" l="l"/>
            <a:pathLst>
              <a:path h="8653405" w="7245627">
                <a:moveTo>
                  <a:pt x="0" y="0"/>
                </a:moveTo>
                <a:lnTo>
                  <a:pt x="7245627" y="0"/>
                </a:lnTo>
                <a:lnTo>
                  <a:pt x="7245627" y="8653405"/>
                </a:lnTo>
                <a:lnTo>
                  <a:pt x="0" y="8653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254217" y="2009597"/>
            <a:ext cx="9779565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77065" y="3383512"/>
            <a:ext cx="13933869" cy="5049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2"/>
              </a:lnSpc>
            </a:pPr>
            <a:r>
              <a:rPr lang="en-US" sz="4080">
                <a:solidFill>
                  <a:srgbClr val="00694C"/>
                </a:solidFill>
                <a:latin typeface="Raleway Bold"/>
              </a:rPr>
              <a:t>In conclusion i can see that GDP and Infaltion Rates worldwide Affect singapores employment rate drastically, showing that singapore is heavily infulenced by external facotrs not limited to the ones i have displayed but can be in relation or caused to affect GDP and Inflation.</a:t>
            </a:r>
          </a:p>
          <a:p>
            <a:pPr algn="ctr">
              <a:lnSpc>
                <a:spcPts val="571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200" y="2742011"/>
            <a:ext cx="8144502" cy="5212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13331"/>
              </a:lnSpc>
            </a:pPr>
            <a:r>
              <a:rPr lang="en-US" sz="14812" spc="-681">
                <a:solidFill>
                  <a:srgbClr val="00694C"/>
                </a:solidFill>
                <a:latin typeface="Raleway Medium"/>
              </a:rPr>
              <a:t>Thank you very much!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9200" y="1104900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Presented by Rejey Ezekiel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867657" y="1376536"/>
            <a:ext cx="5561408" cy="7533927"/>
          </a:xfrm>
          <a:custGeom>
            <a:avLst/>
            <a:gdLst/>
            <a:ahLst/>
            <a:cxnLst/>
            <a:rect r="r" b="b" t="t" l="l"/>
            <a:pathLst>
              <a:path h="7533927" w="5561408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9200" y="2530479"/>
            <a:ext cx="7924800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Datasets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291776"/>
            <a:ext cx="11103527" cy="459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9848" indent="-399924" lvl="1">
              <a:lnSpc>
                <a:spcPts val="5186"/>
              </a:lnSpc>
              <a:buFont typeface="Arial"/>
              <a:buChar char="•"/>
            </a:pPr>
            <a:r>
              <a:rPr lang="en-US" sz="3704">
                <a:solidFill>
                  <a:srgbClr val="00694C"/>
                </a:solidFill>
                <a:latin typeface="Raleway"/>
              </a:rPr>
              <a:t>Gross monthly income from work of resident employees (df_Employment_Rate_SG)</a:t>
            </a:r>
          </a:p>
          <a:p>
            <a:pPr marL="799848" indent="-399924" lvl="1">
              <a:lnSpc>
                <a:spcPts val="5186"/>
              </a:lnSpc>
              <a:buFont typeface="Arial"/>
              <a:buChar char="•"/>
            </a:pPr>
            <a:r>
              <a:rPr lang="en-US" sz="3704">
                <a:solidFill>
                  <a:srgbClr val="00694C"/>
                </a:solidFill>
                <a:latin typeface="Raleway"/>
              </a:rPr>
              <a:t>global database of inflation (df_world_infaltion_dataset)</a:t>
            </a:r>
          </a:p>
          <a:p>
            <a:pPr marL="799848" indent="-399924" lvl="1">
              <a:lnSpc>
                <a:spcPts val="5186"/>
              </a:lnSpc>
              <a:buFont typeface="Arial"/>
              <a:buChar char="•"/>
            </a:pPr>
            <a:r>
              <a:rPr lang="en-US" sz="3704">
                <a:solidFill>
                  <a:srgbClr val="00694C"/>
                </a:solidFill>
                <a:latin typeface="Raleway"/>
              </a:rPr>
              <a:t>GDP of available countries (df_country_GDP)</a:t>
            </a:r>
          </a:p>
          <a:p>
            <a:pPr marL="799848" indent="-399924" lvl="1">
              <a:lnSpc>
                <a:spcPts val="5186"/>
              </a:lnSpc>
              <a:spcBef>
                <a:spcPct val="0"/>
              </a:spcBef>
              <a:buFont typeface="Arial"/>
              <a:buChar char="•"/>
            </a:pPr>
            <a:r>
              <a:rPr lang="en-US" sz="3704">
                <a:solidFill>
                  <a:srgbClr val="00694C"/>
                </a:solidFill>
                <a:latin typeface="Raleway"/>
              </a:rPr>
              <a:t>Statistics of unniversity graduates (df_UNI_Graduates)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20985" y="1629935"/>
            <a:ext cx="8539631" cy="83400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254217" y="4085441"/>
            <a:ext cx="9779565" cy="23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8609" y="3111357"/>
            <a:ext cx="6265637" cy="6641029"/>
          </a:xfrm>
          <a:custGeom>
            <a:avLst/>
            <a:gdLst/>
            <a:ahLst/>
            <a:cxnLst/>
            <a:rect r="r" b="b" t="t" l="l"/>
            <a:pathLst>
              <a:path h="6641029" w="6265637">
                <a:moveTo>
                  <a:pt x="0" y="0"/>
                </a:moveTo>
                <a:lnTo>
                  <a:pt x="6265637" y="0"/>
                </a:lnTo>
                <a:lnTo>
                  <a:pt x="6265637" y="6641029"/>
                </a:lnTo>
                <a:lnTo>
                  <a:pt x="0" y="6641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1651" y="8084614"/>
            <a:ext cx="10360793" cy="1667772"/>
          </a:xfrm>
          <a:custGeom>
            <a:avLst/>
            <a:gdLst/>
            <a:ahLst/>
            <a:cxnLst/>
            <a:rect r="r" b="b" t="t" l="l"/>
            <a:pathLst>
              <a:path h="1667772" w="10360793">
                <a:moveTo>
                  <a:pt x="0" y="0"/>
                </a:moveTo>
                <a:lnTo>
                  <a:pt x="10360793" y="0"/>
                </a:lnTo>
                <a:lnTo>
                  <a:pt x="10360793" y="1667772"/>
                </a:lnTo>
                <a:lnTo>
                  <a:pt x="0" y="1667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15665" y="808131"/>
            <a:ext cx="13856669" cy="175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660"/>
              </a:lnSpc>
            </a:pPr>
            <a:r>
              <a:rPr lang="en-US" sz="7400" spc="-340">
                <a:solidFill>
                  <a:srgbClr val="00694C"/>
                </a:solidFill>
                <a:latin typeface="Raleway Medium"/>
              </a:rPr>
              <a:t>Employment Rate (df_Employment_Rate_SG)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6967" y="3025632"/>
            <a:ext cx="10490161" cy="459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6"/>
              </a:lnSpc>
            </a:pPr>
            <a:r>
              <a:rPr lang="en-US" sz="3704">
                <a:solidFill>
                  <a:srgbClr val="00694C"/>
                </a:solidFill>
                <a:latin typeface="Raleway Semi-Bold"/>
              </a:rPr>
              <a:t>Key Details About the dataset:</a:t>
            </a:r>
          </a:p>
          <a:p>
            <a:pPr marL="799848" indent="-399924" lvl="1">
              <a:lnSpc>
                <a:spcPts val="5186"/>
              </a:lnSpc>
              <a:buFont typeface="Arial"/>
              <a:buChar char="•"/>
            </a:pPr>
            <a:r>
              <a:rPr lang="en-US" sz="3704">
                <a:solidFill>
                  <a:srgbClr val="00694C"/>
                </a:solidFill>
                <a:latin typeface="Raleway Bold"/>
              </a:rPr>
              <a:t>The dataset was imported from a excel workbook thus needed a lot of cleaning to retrieve the information.</a:t>
            </a:r>
          </a:p>
          <a:p>
            <a:pPr marL="799848" indent="-399924" lvl="1">
              <a:lnSpc>
                <a:spcPts val="5186"/>
              </a:lnSpc>
              <a:spcBef>
                <a:spcPct val="0"/>
              </a:spcBef>
              <a:buFont typeface="Arial"/>
              <a:buChar char="•"/>
            </a:pPr>
            <a:r>
              <a:rPr lang="en-US" sz="3704">
                <a:solidFill>
                  <a:srgbClr val="00694C"/>
                </a:solidFill>
                <a:latin typeface="Raleway Bold"/>
              </a:rPr>
              <a:t>Instead of manually typing the columns/rows to filter it i wrote a function to do it so i can view the data easily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3616" y="3267942"/>
            <a:ext cx="12540768" cy="6831547"/>
          </a:xfrm>
          <a:custGeom>
            <a:avLst/>
            <a:gdLst/>
            <a:ahLst/>
            <a:cxnLst/>
            <a:rect r="r" b="b" t="t" l="l"/>
            <a:pathLst>
              <a:path h="6831547" w="12540768">
                <a:moveTo>
                  <a:pt x="0" y="0"/>
                </a:moveTo>
                <a:lnTo>
                  <a:pt x="12540768" y="0"/>
                </a:lnTo>
                <a:lnTo>
                  <a:pt x="12540768" y="6831546"/>
                </a:lnTo>
                <a:lnTo>
                  <a:pt x="0" y="6831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15665" y="668644"/>
            <a:ext cx="13856669" cy="92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660"/>
              </a:lnSpc>
            </a:pPr>
            <a:r>
              <a:rPr lang="en-US" sz="7400" spc="-340">
                <a:solidFill>
                  <a:srgbClr val="00694C"/>
                </a:solidFill>
                <a:latin typeface="Raleway Medium"/>
              </a:rPr>
              <a:t>Findings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51488" y="1522106"/>
            <a:ext cx="9385024" cy="161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063">
                <a:solidFill>
                  <a:srgbClr val="00694C"/>
                </a:solidFill>
                <a:latin typeface="Raleway Semi-Bold"/>
              </a:rPr>
              <a:t>More males were employed over females and around 67.5 of Singaporeans were employed in 2022, reflecting Singapore's ageing population.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7005" y="3619726"/>
            <a:ext cx="13313990" cy="2162868"/>
          </a:xfrm>
          <a:custGeom>
            <a:avLst/>
            <a:gdLst/>
            <a:ahLst/>
            <a:cxnLst/>
            <a:rect r="r" b="b" t="t" l="l"/>
            <a:pathLst>
              <a:path h="2162868" w="13313990">
                <a:moveTo>
                  <a:pt x="0" y="0"/>
                </a:moveTo>
                <a:lnTo>
                  <a:pt x="13313990" y="0"/>
                </a:lnTo>
                <a:lnTo>
                  <a:pt x="13313990" y="2162869"/>
                </a:lnTo>
                <a:lnTo>
                  <a:pt x="0" y="21628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51814" y="994429"/>
            <a:ext cx="12584373" cy="197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452"/>
              </a:lnSpc>
            </a:pPr>
            <a:r>
              <a:rPr lang="en-US" sz="8281" spc="-380">
                <a:solidFill>
                  <a:srgbClr val="00694C"/>
                </a:solidFill>
                <a:latin typeface="Raleway Medium"/>
              </a:rPr>
              <a:t>GDP of available countries (df_country_GDP)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0750" y="6359497"/>
            <a:ext cx="16746500" cy="347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00694C"/>
                </a:solidFill>
                <a:latin typeface="Raleway Bold"/>
              </a:rPr>
              <a:t>Key Details About the dataset</a:t>
            </a:r>
            <a:r>
              <a:rPr lang="en-US" sz="3304">
                <a:solidFill>
                  <a:srgbClr val="00694C"/>
                </a:solidFill>
                <a:latin typeface="Raleway"/>
              </a:rPr>
              <a:t>:</a:t>
            </a:r>
          </a:p>
          <a:p>
            <a:pPr algn="ctr" marL="713490" indent="-356745" lvl="1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00694C"/>
                </a:solidFill>
                <a:latin typeface="Raleway"/>
              </a:rPr>
              <a:t>Dataset came with a lot of NaN values as they were not able to get the countries GDP for that year.</a:t>
            </a:r>
          </a:p>
          <a:p>
            <a:pPr algn="ctr" marL="713490" indent="-356745" lvl="1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00694C"/>
                </a:solidFill>
                <a:latin typeface="Raleway"/>
              </a:rPr>
              <a:t>The countries is the dataset were in a row, being a little harder to manipulate.</a:t>
            </a:r>
          </a:p>
          <a:p>
            <a:pPr algn="ctr" marL="713490" indent="-356745" lvl="1">
              <a:lnSpc>
                <a:spcPts val="4626"/>
              </a:lnSpc>
              <a:spcBef>
                <a:spcPct val="0"/>
              </a:spcBef>
              <a:buFont typeface="Arial"/>
              <a:buChar char="•"/>
            </a:pPr>
            <a:r>
              <a:rPr lang="en-US" sz="3304">
                <a:solidFill>
                  <a:srgbClr val="00694C"/>
                </a:solidFill>
                <a:latin typeface="Raleway"/>
              </a:rPr>
              <a:t>The data set also had data from 1980 to 2023 but many of the countries had missing values.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4736" y="3126327"/>
            <a:ext cx="15998528" cy="2213130"/>
          </a:xfrm>
          <a:custGeom>
            <a:avLst/>
            <a:gdLst/>
            <a:ahLst/>
            <a:cxnLst/>
            <a:rect r="r" b="b" t="t" l="l"/>
            <a:pathLst>
              <a:path h="2213130" w="15998528">
                <a:moveTo>
                  <a:pt x="0" y="0"/>
                </a:moveTo>
                <a:lnTo>
                  <a:pt x="15998528" y="0"/>
                </a:lnTo>
                <a:lnTo>
                  <a:pt x="15998528" y="2213130"/>
                </a:lnTo>
                <a:lnTo>
                  <a:pt x="0" y="2213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27606" y="747761"/>
            <a:ext cx="13232789" cy="17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643"/>
              </a:lnSpc>
            </a:pPr>
            <a:r>
              <a:rPr lang="en-US" sz="7381" spc="-339">
                <a:solidFill>
                  <a:srgbClr val="00694C"/>
                </a:solidFill>
                <a:latin typeface="Raleway Medium"/>
              </a:rPr>
              <a:t>global database of inflation (df_world_infaltion_dataset)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0750" y="6360915"/>
            <a:ext cx="16746500" cy="289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00694C"/>
                </a:solidFill>
                <a:latin typeface="Raleway Bold"/>
              </a:rPr>
              <a:t>Key Details About the dataset</a:t>
            </a:r>
            <a:r>
              <a:rPr lang="en-US" sz="3304">
                <a:solidFill>
                  <a:srgbClr val="00694C"/>
                </a:solidFill>
                <a:latin typeface="Raleway"/>
              </a:rPr>
              <a:t>:</a:t>
            </a:r>
          </a:p>
          <a:p>
            <a:pPr algn="ctr" marL="713490" indent="-356745" lvl="1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00694C"/>
                </a:solidFill>
                <a:latin typeface="Raleway"/>
              </a:rPr>
              <a:t>The key issue about this data set is that the years are labelled in a (yyyymm) format making it more harder to user and manipulate data inside.</a:t>
            </a:r>
          </a:p>
          <a:p>
            <a:pPr algn="ctr" marL="713490" indent="-356745" lvl="1">
              <a:lnSpc>
                <a:spcPts val="4626"/>
              </a:lnSpc>
              <a:spcBef>
                <a:spcPct val="0"/>
              </a:spcBef>
              <a:buFont typeface="Arial"/>
              <a:buChar char="•"/>
            </a:pPr>
            <a:r>
              <a:rPr lang="en-US" sz="3304">
                <a:solidFill>
                  <a:srgbClr val="00694C"/>
                </a:solidFill>
                <a:latin typeface="Raleway"/>
              </a:rPr>
              <a:t>This dataset also had many columns of data that could be dropped like Country Code, IMF Country Code.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66241" y="2690099"/>
            <a:ext cx="13706093" cy="2809002"/>
          </a:xfrm>
          <a:custGeom>
            <a:avLst/>
            <a:gdLst/>
            <a:ahLst/>
            <a:cxnLst/>
            <a:rect r="r" b="b" t="t" l="l"/>
            <a:pathLst>
              <a:path h="2809002" w="13706093">
                <a:moveTo>
                  <a:pt x="0" y="0"/>
                </a:moveTo>
                <a:lnTo>
                  <a:pt x="13706094" y="0"/>
                </a:lnTo>
                <a:lnTo>
                  <a:pt x="13706094" y="2809002"/>
                </a:lnTo>
                <a:lnTo>
                  <a:pt x="0" y="2809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15665" y="621496"/>
            <a:ext cx="13856669" cy="191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</a:pPr>
            <a:r>
              <a:rPr lang="en-US" sz="8000" spc="-368">
                <a:solidFill>
                  <a:srgbClr val="00694C"/>
                </a:solidFill>
                <a:latin typeface="Raleway Medium"/>
              </a:rPr>
              <a:t>Statistics of unniversity graduates (df_UNI_Graduates)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66241" y="5565776"/>
            <a:ext cx="13706093" cy="393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6"/>
              </a:lnSpc>
            </a:pPr>
            <a:r>
              <a:rPr lang="en-US" sz="3704">
                <a:solidFill>
                  <a:srgbClr val="00694C"/>
                </a:solidFill>
                <a:latin typeface="Raleway Semi-Bold"/>
              </a:rPr>
              <a:t>Key Details About the dataset:</a:t>
            </a:r>
          </a:p>
          <a:p>
            <a:pPr algn="ctr" marL="799848" indent="-399924" lvl="1">
              <a:lnSpc>
                <a:spcPts val="5186"/>
              </a:lnSpc>
              <a:buFont typeface="Arial"/>
              <a:buChar char="•"/>
            </a:pPr>
            <a:r>
              <a:rPr lang="en-US" sz="3704">
                <a:solidFill>
                  <a:srgbClr val="00694C"/>
                </a:solidFill>
                <a:latin typeface="Raleway Bold"/>
              </a:rPr>
              <a:t>It has many columns from monthly starting salary, but i was more interested in the employment rate for certain degree and schools.</a:t>
            </a:r>
          </a:p>
          <a:p>
            <a:pPr algn="ctr" marL="799848" indent="-399924" lvl="1">
              <a:lnSpc>
                <a:spcPts val="5186"/>
              </a:lnSpc>
              <a:spcBef>
                <a:spcPct val="0"/>
              </a:spcBef>
              <a:buFont typeface="Arial"/>
              <a:buChar char="•"/>
            </a:pPr>
            <a:r>
              <a:rPr lang="en-US" sz="3704">
                <a:solidFill>
                  <a:srgbClr val="00694C"/>
                </a:solidFill>
                <a:latin typeface="Raleway Semi-Bold"/>
              </a:rPr>
              <a:t>The issue with this data set is that the names for degrees and schools could vary.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DAF29Xw4_-o</dc:identifier>
  <dcterms:modified xsi:type="dcterms:W3CDTF">2011-08-01T06:04:30Z</dcterms:modified>
  <cp:revision>1</cp:revision>
  <dc:title>Analysis of results</dc:title>
</cp:coreProperties>
</file>